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8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RISHI" initials="H" lastIdx="2" clrIdx="0">
    <p:extLst>
      <p:ext uri="{19B8F6BF-5375-455C-9EA6-DF929625EA0E}">
        <p15:presenceInfo xmlns:p15="http://schemas.microsoft.com/office/powerpoint/2012/main" userId="HRISH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4" autoAdjust="0"/>
    <p:restoredTop sz="94660"/>
  </p:normalViewPr>
  <p:slideViewPr>
    <p:cSldViewPr snapToGrid="0">
      <p:cViewPr>
        <p:scale>
          <a:sx n="75" d="100"/>
          <a:sy n="75" d="100"/>
        </p:scale>
        <p:origin x="4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F26C7-8D5C-4CB0-AD73-EE1E8D7EE282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62317-81DB-446B-857E-DBD5F676E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38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Scrip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Plug-in_(computing)" TargetMode="External"/><Relationship Id="rId5" Type="http://schemas.openxmlformats.org/officeDocument/2006/relationships/hyperlink" Target="https://en.wikipedia.org/wiki/Web_browser" TargetMode="External"/><Relationship Id="rId4" Type="http://schemas.openxmlformats.org/officeDocument/2006/relationships/hyperlink" Target="https://en.wikipedia.org/wiki/Application_programming_interface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62317-81DB-446B-857E-DBD5F676EC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70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those situations, it’s good to know what other tools are out there. Here is a brief,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noncomprehensive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 of D3 alternatives, all of which use web-standard technologies (mostly JavaScript) and are free to download and 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62317-81DB-446B-857E-DBD5F676EC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63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whatever display approach is appropriate for your project and your performance needs.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62317-81DB-446B-857E-DBD5F676EC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43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D3 is not the best at 3D, simply because web browsers are historically two-dimensional beasts. But with increased support for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WebGL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there are now more opportunities for 3D web experiences.</a:t>
            </a:r>
          </a:p>
          <a:p>
            <a:r>
              <a:rPr lang="en-US" u="none" dirty="0" err="1" smtClean="0"/>
              <a:t>WebGL</a:t>
            </a:r>
            <a:r>
              <a:rPr lang="en-US" u="none" dirty="0" smtClean="0"/>
              <a:t> (Web Graphics Library) is a </a:t>
            </a:r>
            <a:r>
              <a:rPr lang="en-US" u="none" dirty="0" smtClean="0">
                <a:hlinkClick r:id="rId3" tooltip="JavaScript"/>
              </a:rPr>
              <a:t>JavaScript</a:t>
            </a:r>
            <a:r>
              <a:rPr lang="en-US" u="none" dirty="0" smtClean="0"/>
              <a:t> </a:t>
            </a:r>
            <a:r>
              <a:rPr lang="en-US" u="none" dirty="0" smtClean="0">
                <a:hlinkClick r:id="rId4" tooltip="Application programming interface"/>
              </a:rPr>
              <a:t>API</a:t>
            </a:r>
            <a:r>
              <a:rPr lang="en-US" u="none" dirty="0" smtClean="0"/>
              <a:t> for rendering interactive 2D and 3D graphics within any compatible </a:t>
            </a:r>
            <a:r>
              <a:rPr lang="en-US" u="none" dirty="0" smtClean="0">
                <a:hlinkClick r:id="rId5" tooltip="Web browser"/>
              </a:rPr>
              <a:t>web browser</a:t>
            </a:r>
            <a:r>
              <a:rPr lang="en-US" u="none" dirty="0" smtClean="0"/>
              <a:t> without the use of </a:t>
            </a:r>
            <a:r>
              <a:rPr lang="en-US" u="none" dirty="0" smtClean="0">
                <a:hlinkClick r:id="rId6" tooltip="Plug-in (computing)"/>
              </a:rPr>
              <a:t>plug-ins</a:t>
            </a:r>
            <a:endParaRPr lang="en-US" sz="1200" b="0" i="0" u="non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WebGL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widely supported in modern browsers. However its availability is dependent on other factors like the GPU supporting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62317-81DB-446B-857E-DBD5F676EC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2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library and utility functions is not as extensive as D3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62317-81DB-446B-857E-DBD5F676EC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9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8165D-B3C3-4CB3-AE6A-AF803D79ADF4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9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B567C-48AA-4CF2-8562-BFE4B4CDF140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9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BC15C-59E3-4A25-BE77-FEAA6E0D329F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7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CD8E-6976-4703-BBF6-9BFBCCCDCE75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6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04D6-4625-4C1C-8DAF-856F0A4C46F1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1D31-8F6D-45F5-A88E-427F5C92512E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37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0A0F6-A490-4391-AD18-1A653608F62B}" type="datetime1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3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4DABB-4531-4B34-B56A-759A0FABA025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9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9F4FD-5425-4BE6-81EA-2A68CDFBD5A5}" type="datetime1">
              <a:rPr lang="en-US" smtClean="0"/>
              <a:t>4/17/2018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8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5822-A5D8-411B-A40C-A8DE9FE72948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70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2FF3E-66F2-4466-A6ED-FC47B94CF8A0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95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3A315-2E49-42BB-ACA3-6A3EABB8D60F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858AA-D2C4-4C65-B25B-8C02AF6C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7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ejparthds.blogspot.com/2015/02/d3-alternatives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D3 Alternatives to Data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r"/>
            <a:r>
              <a:rPr lang="en-US" dirty="0" smtClean="0"/>
              <a:t>- </a:t>
            </a:r>
            <a:r>
              <a:rPr lang="en-US" dirty="0" err="1" smtClean="0"/>
              <a:t>Hrishi</a:t>
            </a:r>
            <a:r>
              <a:rPr lang="en-US" dirty="0" smtClean="0"/>
              <a:t> </a:t>
            </a:r>
            <a:r>
              <a:rPr lang="en-US" dirty="0" err="1" smtClean="0"/>
              <a:t>Gadkari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89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Charts or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</a:t>
            </a:r>
            <a:r>
              <a:rPr lang="en-US" dirty="0" err="1" smtClean="0"/>
              <a:t>InfoVis</a:t>
            </a:r>
            <a:r>
              <a:rPr lang="en-US" dirty="0" smtClean="0"/>
              <a:t> Toolkit</a:t>
            </a:r>
          </a:p>
          <a:p>
            <a:pPr lvl="1"/>
            <a:r>
              <a:rPr lang="en-US" dirty="0" smtClean="0"/>
              <a:t>Its </a:t>
            </a:r>
            <a:r>
              <a:rPr lang="en-US" dirty="0"/>
              <a:t>API allows you more easily/directly create some shapes or </a:t>
            </a:r>
            <a:r>
              <a:rPr lang="en-US" dirty="0" smtClean="0"/>
              <a:t>layouts</a:t>
            </a:r>
          </a:p>
          <a:p>
            <a:pPr lvl="1"/>
            <a:r>
              <a:rPr lang="en-US" dirty="0" smtClean="0"/>
              <a:t>Easier </a:t>
            </a:r>
            <a:r>
              <a:rPr lang="en-US" dirty="0"/>
              <a:t>to learn and implement a </a:t>
            </a:r>
            <a:r>
              <a:rPr lang="en-US" dirty="0" smtClean="0"/>
              <a:t>solution for a one-time project including a </a:t>
            </a:r>
            <a:r>
              <a:rPr lang="en-US" dirty="0" err="1" smtClean="0"/>
              <a:t>TreeMap</a:t>
            </a:r>
            <a:r>
              <a:rPr lang="en-US" dirty="0" smtClean="0"/>
              <a:t> or Graph</a:t>
            </a:r>
          </a:p>
          <a:p>
            <a:pPr lvl="1"/>
            <a:r>
              <a:rPr lang="en-US" dirty="0" smtClean="0"/>
              <a:t>&lt;script </a:t>
            </a:r>
            <a:r>
              <a:rPr lang="en-US" dirty="0" err="1" smtClean="0"/>
              <a:t>src</a:t>
            </a:r>
            <a:r>
              <a:rPr lang="en-US" dirty="0" smtClean="0"/>
              <a:t>="../../jit.js"&gt;&lt;/script&gt;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var</a:t>
            </a:r>
            <a:r>
              <a:rPr lang="en-US" dirty="0"/>
              <a:t> element = $jit.id('</a:t>
            </a:r>
            <a:r>
              <a:rPr lang="en-US" dirty="0" err="1"/>
              <a:t>elementId</a:t>
            </a:r>
            <a:r>
              <a:rPr lang="en-US" dirty="0" smtClean="0"/>
              <a:t>')</a:t>
            </a:r>
          </a:p>
          <a:p>
            <a:r>
              <a:rPr lang="en-US" dirty="0" err="1" smtClean="0"/>
              <a:t>Highcharts</a:t>
            </a:r>
            <a:r>
              <a:rPr lang="en-US" dirty="0" smtClean="0"/>
              <a:t> JS</a:t>
            </a:r>
          </a:p>
          <a:p>
            <a:pPr lvl="1"/>
            <a:r>
              <a:rPr lang="en-US" dirty="0"/>
              <a:t>A JavaScript-based charting library with several predesigned themes and chart </a:t>
            </a:r>
            <a:r>
              <a:rPr lang="en-US" dirty="0" smtClean="0"/>
              <a:t>types</a:t>
            </a:r>
          </a:p>
          <a:p>
            <a:pPr lvl="1"/>
            <a:r>
              <a:rPr lang="en-US" dirty="0" smtClean="0"/>
              <a:t>&lt;script </a:t>
            </a:r>
            <a:r>
              <a:rPr lang="en-US" dirty="0" err="1" smtClean="0"/>
              <a:t>src</a:t>
            </a:r>
            <a:r>
              <a:rPr lang="en-US" dirty="0" smtClean="0"/>
              <a:t>="https://code.highcharts.com/highcharts.js"&gt;&lt;/script&gt;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50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</a:t>
            </a:r>
            <a:r>
              <a:rPr lang="en-US" dirty="0" err="1" smtClean="0"/>
              <a:t>Infovis</a:t>
            </a:r>
            <a:r>
              <a:rPr lang="en-US" dirty="0" smtClean="0"/>
              <a:t> Toolkit – Force Directed Graph</a:t>
            </a:r>
            <a:endParaRPr lang="en-US" dirty="0"/>
          </a:p>
        </p:txBody>
      </p:sp>
      <p:pic>
        <p:nvPicPr>
          <p:cNvPr id="4" name="024900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7475" y="1825625"/>
            <a:ext cx="4337050" cy="43513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1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Highcharts</a:t>
            </a:r>
            <a:r>
              <a:rPr lang="en-US" dirty="0" smtClean="0"/>
              <a:t> JS</a:t>
            </a:r>
            <a:endParaRPr lang="en-US" dirty="0"/>
          </a:p>
        </p:txBody>
      </p:sp>
      <p:pic>
        <p:nvPicPr>
          <p:cNvPr id="4" name="298EBB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2025" y="1825625"/>
            <a:ext cx="10266363" cy="43513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7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we have seen </a:t>
            </a:r>
            <a:r>
              <a:rPr lang="en-US" dirty="0"/>
              <a:t>a brief, </a:t>
            </a:r>
            <a:r>
              <a:rPr lang="en-US" dirty="0" smtClean="0"/>
              <a:t>non-comprehensive </a:t>
            </a:r>
            <a:r>
              <a:rPr lang="en-US" dirty="0"/>
              <a:t>list of D3 alternatives, all of which use web-standard technologies (mostly JavaScript) and are free to </a:t>
            </a:r>
            <a:r>
              <a:rPr lang="en-US" dirty="0" smtClean="0"/>
              <a:t>download </a:t>
            </a:r>
            <a:r>
              <a:rPr lang="en-US" dirty="0"/>
              <a:t>and </a:t>
            </a:r>
            <a:r>
              <a:rPr lang="en-US" dirty="0" smtClean="0"/>
              <a:t>use</a:t>
            </a:r>
          </a:p>
          <a:p>
            <a:r>
              <a:rPr lang="en-US" dirty="0" smtClean="0"/>
              <a:t>To have a look at some more alternatives, you can visit the following website: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>
                <a:hlinkClick r:id="rId2"/>
              </a:rPr>
              <a:t>http://ejparthds.blogspot.com/2015/02/d3-alternatives.html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89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You,</a:t>
            </a:r>
            <a:br>
              <a:rPr lang="en-US" dirty="0" smtClean="0"/>
            </a:br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36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D3 Limitations</a:t>
            </a:r>
          </a:p>
          <a:p>
            <a:r>
              <a:rPr lang="en-US" dirty="0" smtClean="0"/>
              <a:t>Graph Visualizations</a:t>
            </a:r>
          </a:p>
          <a:p>
            <a:r>
              <a:rPr lang="en-US" dirty="0" smtClean="0"/>
              <a:t>Three Dimensional</a:t>
            </a:r>
          </a:p>
          <a:p>
            <a:r>
              <a:rPr lang="en-US" dirty="0" smtClean="0"/>
              <a:t>Charts Visualizations</a:t>
            </a:r>
          </a:p>
          <a:p>
            <a:r>
              <a:rPr lang="en-US" dirty="0" smtClean="0"/>
              <a:t>Summary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6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ight </a:t>
            </a:r>
            <a:r>
              <a:rPr lang="en-US" dirty="0"/>
              <a:t>not be perfect for every </a:t>
            </a:r>
            <a:r>
              <a:rPr lang="en-US" dirty="0" smtClean="0"/>
              <a:t>project</a:t>
            </a:r>
          </a:p>
          <a:p>
            <a:r>
              <a:rPr lang="en-US" dirty="0" smtClean="0"/>
              <a:t>Sometimes </a:t>
            </a:r>
            <a:r>
              <a:rPr lang="en-US" dirty="0"/>
              <a:t>you just need a quick </a:t>
            </a:r>
            <a:r>
              <a:rPr lang="en-US" dirty="0" smtClean="0"/>
              <a:t>chart</a:t>
            </a:r>
          </a:p>
          <a:p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dirty="0"/>
              <a:t>don’t have time to code it from </a:t>
            </a:r>
            <a:r>
              <a:rPr lang="en-US" dirty="0" smtClean="0"/>
              <a:t>scratch </a:t>
            </a:r>
          </a:p>
          <a:p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dirty="0"/>
              <a:t>might need to support older </a:t>
            </a:r>
            <a:r>
              <a:rPr lang="en-US" dirty="0" smtClean="0"/>
              <a:t>browsers</a:t>
            </a:r>
          </a:p>
          <a:p>
            <a:r>
              <a:rPr lang="en-US" dirty="0"/>
              <a:t>C</a:t>
            </a:r>
            <a:r>
              <a:rPr lang="en-US" dirty="0" smtClean="0"/>
              <a:t>an’t </a:t>
            </a:r>
            <a:r>
              <a:rPr lang="en-US" dirty="0"/>
              <a:t>rely on recent technologies like SVG.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34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Visualizations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Arbor.js</a:t>
            </a:r>
          </a:p>
          <a:p>
            <a:pPr lvl="1"/>
            <a:r>
              <a:rPr lang="en-US" dirty="0"/>
              <a:t>A library for graph visualization using </a:t>
            </a:r>
            <a:r>
              <a:rPr lang="en-US" dirty="0" smtClean="0"/>
              <a:t>jQuery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 use it with canvas, </a:t>
            </a:r>
            <a:r>
              <a:rPr lang="en-US" b="1" cap="all" dirty="0"/>
              <a:t>SVG</a:t>
            </a:r>
            <a:r>
              <a:rPr lang="en-US" dirty="0"/>
              <a:t>, or even positioned </a:t>
            </a:r>
            <a:r>
              <a:rPr lang="en-US" b="1" cap="all" dirty="0"/>
              <a:t>HTML</a:t>
            </a:r>
            <a:r>
              <a:rPr lang="en-US" dirty="0"/>
              <a:t> </a:t>
            </a:r>
            <a:r>
              <a:rPr lang="en-US" dirty="0" smtClean="0"/>
              <a:t>elements</a:t>
            </a:r>
          </a:p>
          <a:p>
            <a:pPr lvl="1"/>
            <a:r>
              <a:rPr lang="en-US" dirty="0" smtClean="0"/>
              <a:t>&lt;script </a:t>
            </a:r>
            <a:r>
              <a:rPr lang="en-US" dirty="0" err="1"/>
              <a:t>src</a:t>
            </a:r>
            <a:r>
              <a:rPr lang="en-US" dirty="0"/>
              <a:t>="path/to/jquery.min.js"&gt;&lt;/script&gt;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&lt;script </a:t>
            </a:r>
            <a:r>
              <a:rPr lang="en-US" dirty="0" err="1"/>
              <a:t>src</a:t>
            </a:r>
            <a:r>
              <a:rPr lang="en-US" dirty="0"/>
              <a:t>="path/to/arbor.js"&gt;&lt;/script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Sigma.js</a:t>
            </a:r>
          </a:p>
          <a:p>
            <a:pPr lvl="1"/>
            <a:r>
              <a:rPr lang="en-US" dirty="0"/>
              <a:t>JavaScript library to display </a:t>
            </a:r>
            <a:r>
              <a:rPr lang="en-US" dirty="0" smtClean="0"/>
              <a:t>graphs</a:t>
            </a:r>
          </a:p>
          <a:p>
            <a:pPr lvl="1"/>
            <a:r>
              <a:rPr lang="en-US" dirty="0" smtClean="0"/>
              <a:t>Develop </a:t>
            </a:r>
            <a:r>
              <a:rPr lang="en-US" dirty="0"/>
              <a:t>highly interactive Web applications that show graph visualizations</a:t>
            </a:r>
            <a:endParaRPr lang="en-US" dirty="0" smtClean="0"/>
          </a:p>
          <a:p>
            <a:pPr lvl="1"/>
            <a:r>
              <a:rPr lang="en-US" dirty="0"/>
              <a:t>&lt;script </a:t>
            </a:r>
            <a:r>
              <a:rPr lang="en-US" dirty="0" err="1"/>
              <a:t>src</a:t>
            </a:r>
            <a:r>
              <a:rPr lang="en-US" dirty="0"/>
              <a:t>="path/to/sigma.js"&gt;&lt;/script&gt;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7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Arbor.js</a:t>
            </a:r>
            <a:endParaRPr lang="en-US" dirty="0"/>
          </a:p>
        </p:txBody>
      </p:sp>
      <p:pic>
        <p:nvPicPr>
          <p:cNvPr id="4" name="44C80C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9373" y="1825625"/>
            <a:ext cx="9253253" cy="43513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7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Sigma.js</a:t>
            </a:r>
            <a:endParaRPr lang="en-US" dirty="0"/>
          </a:p>
        </p:txBody>
      </p:sp>
      <p:pic>
        <p:nvPicPr>
          <p:cNvPr id="4" name="A7C43F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3475" y="1825625"/>
            <a:ext cx="7665049" cy="43513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2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Dimensional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Three.js</a:t>
            </a:r>
          </a:p>
          <a:p>
            <a:pPr lvl="1"/>
            <a:r>
              <a:rPr lang="en-US" dirty="0" err="1" smtClean="0"/>
              <a:t>WebGL</a:t>
            </a:r>
            <a:r>
              <a:rPr lang="en-US" dirty="0" smtClean="0"/>
              <a:t> compatibility</a:t>
            </a:r>
          </a:p>
          <a:p>
            <a:pPr lvl="1"/>
            <a:r>
              <a:rPr lang="en-US" dirty="0"/>
              <a:t>A library for generating any sort of 3D scene you could </a:t>
            </a:r>
            <a:r>
              <a:rPr lang="en-US" dirty="0" smtClean="0"/>
              <a:t>imagine</a:t>
            </a:r>
          </a:p>
          <a:p>
            <a:pPr lvl="1"/>
            <a:r>
              <a:rPr lang="en-US" dirty="0" smtClean="0"/>
              <a:t>Produced </a:t>
            </a:r>
            <a:r>
              <a:rPr lang="en-US" dirty="0"/>
              <a:t>by Google’s Data Arts </a:t>
            </a:r>
            <a:r>
              <a:rPr lang="en-US" dirty="0" smtClean="0"/>
              <a:t>team</a:t>
            </a:r>
          </a:p>
          <a:p>
            <a:pPr lvl="1"/>
            <a:r>
              <a:rPr lang="en-US" dirty="0"/>
              <a:t>&lt;script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 err="1"/>
              <a:t>js</a:t>
            </a:r>
            <a:r>
              <a:rPr lang="en-US" dirty="0"/>
              <a:t>/three.js"&gt;&lt;/script&gt;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&lt;</a:t>
            </a:r>
            <a:r>
              <a:rPr lang="en-US" dirty="0"/>
              <a:t>script&gt; // </a:t>
            </a:r>
            <a:r>
              <a:rPr lang="en-US" dirty="0" smtClean="0"/>
              <a:t> </a:t>
            </a:r>
            <a:r>
              <a:rPr lang="en-US" dirty="0" err="1"/>
              <a:t>Javascript</a:t>
            </a:r>
            <a:r>
              <a:rPr lang="en-US" dirty="0"/>
              <a:t> will go here. &lt;/script</a:t>
            </a:r>
            <a:r>
              <a:rPr lang="en-US" dirty="0" smtClean="0"/>
              <a:t>&gt;</a:t>
            </a:r>
          </a:p>
          <a:p>
            <a:r>
              <a:rPr lang="en-US" dirty="0" err="1" smtClean="0"/>
              <a:t>PhiloGL</a:t>
            </a:r>
            <a:endParaRPr lang="en-US" dirty="0" smtClean="0"/>
          </a:p>
          <a:p>
            <a:pPr lvl="1"/>
            <a:r>
              <a:rPr lang="en-US" dirty="0" err="1"/>
              <a:t>PhiloGL</a:t>
            </a:r>
            <a:r>
              <a:rPr lang="en-US" dirty="0"/>
              <a:t> is built on JavaScript providing an expressive and powerful </a:t>
            </a:r>
            <a:r>
              <a:rPr lang="en-US" dirty="0" smtClean="0"/>
              <a:t>API</a:t>
            </a:r>
          </a:p>
          <a:p>
            <a:pPr lvl="1"/>
            <a:r>
              <a:rPr lang="en-US" dirty="0" smtClean="0"/>
              <a:t>Function </a:t>
            </a:r>
            <a:r>
              <a:rPr lang="en-US" dirty="0" err="1" smtClean="0"/>
              <a:t>webGLStart</a:t>
            </a:r>
            <a:r>
              <a:rPr lang="en-US" dirty="0" smtClean="0"/>
              <a:t>() {</a:t>
            </a:r>
          </a:p>
          <a:p>
            <a:pPr marL="457200" lvl="1" indent="0">
              <a:buNone/>
            </a:pPr>
            <a:r>
              <a:rPr lang="en-US" dirty="0" smtClean="0"/>
              <a:t>   //Create Earth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//Create Application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PhiloGL</a:t>
            </a:r>
            <a:r>
              <a:rPr lang="en-US" dirty="0" smtClean="0"/>
              <a:t>(</a:t>
            </a:r>
            <a:r>
              <a:rPr lang="en-US" dirty="0" err="1" smtClean="0"/>
              <a:t>canvasId</a:t>
            </a:r>
            <a:r>
              <a:rPr lang="en-US" dirty="0" smtClean="0"/>
              <a:t>, options)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}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8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Three.js</a:t>
            </a:r>
            <a:endParaRPr lang="en-US" dirty="0"/>
          </a:p>
        </p:txBody>
      </p:sp>
      <p:pic>
        <p:nvPicPr>
          <p:cNvPr id="4" name="09CA43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2588" y="1825625"/>
            <a:ext cx="8885237" cy="43513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PhiloGL</a:t>
            </a:r>
            <a:endParaRPr lang="en-US" dirty="0"/>
          </a:p>
        </p:txBody>
      </p:sp>
      <p:pic>
        <p:nvPicPr>
          <p:cNvPr id="4" name="1908F5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2588" y="1825625"/>
            <a:ext cx="8885237" cy="43513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858AA-D2C4-4C65-B25B-8C02AF6C01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1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359</Words>
  <Application>Microsoft Office PowerPoint</Application>
  <PresentationFormat>Widescreen</PresentationFormat>
  <Paragraphs>87</Paragraphs>
  <Slides>14</Slides>
  <Notes>5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D3 Alternatives to Data Visualization</vt:lpstr>
      <vt:lpstr>Overview</vt:lpstr>
      <vt:lpstr>D3 Limitations</vt:lpstr>
      <vt:lpstr>Graph Visualizations</vt:lpstr>
      <vt:lpstr>Arbor.js</vt:lpstr>
      <vt:lpstr>Sigma.js</vt:lpstr>
      <vt:lpstr>Three Dimensional</vt:lpstr>
      <vt:lpstr>Three.js</vt:lpstr>
      <vt:lpstr>PhiloGL</vt:lpstr>
      <vt:lpstr>Charts or Graphs</vt:lpstr>
      <vt:lpstr>JavaScript Infovis Toolkit – Force Directed Graph</vt:lpstr>
      <vt:lpstr>Highcharts JS</vt:lpstr>
      <vt:lpstr>Summary</vt:lpstr>
      <vt:lpstr>Thank You, 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D3 Alternatives to Data Visualization</dc:title>
  <dc:creator>HRISHI</dc:creator>
  <cp:lastModifiedBy>HRISHI</cp:lastModifiedBy>
  <cp:revision>28</cp:revision>
  <dcterms:created xsi:type="dcterms:W3CDTF">2018-04-17T06:21:32Z</dcterms:created>
  <dcterms:modified xsi:type="dcterms:W3CDTF">2018-04-17T17:55:29Z</dcterms:modified>
</cp:coreProperties>
</file>